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304" r:id="rId3"/>
    <p:sldId id="305" r:id="rId4"/>
    <p:sldId id="306" r:id="rId5"/>
    <p:sldId id="307" r:id="rId6"/>
    <p:sldId id="257" r:id="rId7"/>
    <p:sldId id="258" r:id="rId8"/>
    <p:sldId id="282" r:id="rId9"/>
    <p:sldId id="259" r:id="rId10"/>
    <p:sldId id="260" r:id="rId11"/>
    <p:sldId id="261" r:id="rId12"/>
    <p:sldId id="262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81" r:id="rId26"/>
    <p:sldId id="280" r:id="rId27"/>
    <p:sldId id="284" r:id="rId28"/>
    <p:sldId id="283" r:id="rId29"/>
    <p:sldId id="279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300" r:id="rId40"/>
    <p:sldId id="294" r:id="rId41"/>
    <p:sldId id="295" r:id="rId42"/>
    <p:sldId id="296" r:id="rId43"/>
    <p:sldId id="297" r:id="rId44"/>
    <p:sldId id="298" r:id="rId45"/>
    <p:sldId id="301" r:id="rId46"/>
    <p:sldId id="302" r:id="rId47"/>
    <p:sldId id="303" r:id="rId48"/>
    <p:sldId id="299" r:id="rId4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0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C6FC92C6-E38E-4DD6-9962-32AFD2A917E6}" type="datetimeFigureOut">
              <a:rPr lang="ru-RU" smtClean="0"/>
              <a:pPr/>
              <a:t>13.03.2011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64ABD5EE-E6F5-4597-9B65-30A2C122CC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C92C6-E38E-4DD6-9962-32AFD2A917E6}" type="datetimeFigureOut">
              <a:rPr lang="ru-RU" smtClean="0"/>
              <a:pPr/>
              <a:t>13.03.2011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BD5EE-E6F5-4597-9B65-30A2C122CC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C92C6-E38E-4DD6-9962-32AFD2A917E6}" type="datetimeFigureOut">
              <a:rPr lang="ru-RU" smtClean="0"/>
              <a:pPr/>
              <a:t>13.03.2011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BD5EE-E6F5-4597-9B65-30A2C122CC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C6FC92C6-E38E-4DD6-9962-32AFD2A917E6}" type="datetimeFigureOut">
              <a:rPr lang="ru-RU" smtClean="0"/>
              <a:pPr/>
              <a:t>13.03.2011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64ABD5EE-E6F5-4597-9B65-30A2C122CC2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C6FC92C6-E38E-4DD6-9962-32AFD2A917E6}" type="datetimeFigureOut">
              <a:rPr lang="ru-RU" smtClean="0"/>
              <a:pPr/>
              <a:t>13.03.2011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64ABD5EE-E6F5-4597-9B65-30A2C122CC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C92C6-E38E-4DD6-9962-32AFD2A917E6}" type="datetimeFigureOut">
              <a:rPr lang="ru-RU" smtClean="0"/>
              <a:pPr/>
              <a:t>13.03.2011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BD5EE-E6F5-4597-9B65-30A2C122CC2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C92C6-E38E-4DD6-9962-32AFD2A917E6}" type="datetimeFigureOut">
              <a:rPr lang="ru-RU" smtClean="0"/>
              <a:pPr/>
              <a:t>13.03.2011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BD5EE-E6F5-4597-9B65-30A2C122CC2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6FC92C6-E38E-4DD6-9962-32AFD2A917E6}" type="datetimeFigureOut">
              <a:rPr lang="ru-RU" smtClean="0"/>
              <a:pPr/>
              <a:t>13.03.2011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4ABD5EE-E6F5-4597-9B65-30A2C122CC2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C92C6-E38E-4DD6-9962-32AFD2A917E6}" type="datetimeFigureOut">
              <a:rPr lang="ru-RU" smtClean="0"/>
              <a:pPr/>
              <a:t>13.03.2011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BD5EE-E6F5-4597-9B65-30A2C122CC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C6FC92C6-E38E-4DD6-9962-32AFD2A917E6}" type="datetimeFigureOut">
              <a:rPr lang="ru-RU" smtClean="0"/>
              <a:pPr/>
              <a:t>13.03.2011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64ABD5EE-E6F5-4597-9B65-30A2C122CC2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6FC92C6-E38E-4DD6-9962-32AFD2A917E6}" type="datetimeFigureOut">
              <a:rPr lang="ru-RU" smtClean="0"/>
              <a:pPr/>
              <a:t>13.03.2011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4ABD5EE-E6F5-4597-9B65-30A2C122CC2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C6FC92C6-E38E-4DD6-9962-32AFD2A917E6}" type="datetimeFigureOut">
              <a:rPr lang="ru-RU" smtClean="0"/>
              <a:pPr/>
              <a:t>13.03.2011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64ABD5EE-E6F5-4597-9B65-30A2C122CC2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14480" y="3124200"/>
            <a:ext cx="6929486" cy="1894362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</a:rPr>
              <a:t>Компоненты стратегического управления</a:t>
            </a:r>
            <a:r>
              <a:rPr lang="ru-RU" sz="3200" dirty="0" smtClean="0">
                <a:solidFill>
                  <a:schemeClr val="tx1"/>
                </a:solidFill>
              </a:rPr>
              <a:t/>
            </a:r>
            <a:br>
              <a:rPr lang="ru-RU" sz="3200" dirty="0" smtClean="0">
                <a:solidFill>
                  <a:schemeClr val="tx1"/>
                </a:solidFill>
              </a:rPr>
            </a:b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Ширямова В.Н.</a:t>
            </a:r>
          </a:p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директор МОУ «Сайгинская СОШ»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85728"/>
            <a:ext cx="7467600" cy="6188224"/>
          </a:xfrm>
        </p:spPr>
        <p:txBody>
          <a:bodyPr>
            <a:normAutofit lnSpcReduction="10000"/>
          </a:bodyPr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Миссия – это такая цель существования организации, которая показывает общественное предназначение организации: </a:t>
            </a:r>
          </a:p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«Чем мы значимы для других?»  </a:t>
            </a:r>
            <a:endParaRPr lang="ru-RU" b="1" i="1" dirty="0" smtClean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В отличие от видения у миссии есть своя финишная черта — период времени, по истечении которого она должна быть выполнена. Миссия должна быть сформулирована так, чтобы её выполнение сочеталось с напряжением сил в организации с определённым риском деятельности. Срок выполнения миссии должен быть обозримым для того, чтобы нынешнее поколение работников могло увидеть результаты своего труда. Так же, как и видение, миссия даёт общее направление деятельности организации.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85728"/>
            <a:ext cx="7467600" cy="6188224"/>
          </a:xfrm>
        </p:spPr>
        <p:txBody>
          <a:bodyPr>
            <a:normAutofit fontScale="92500"/>
          </a:bodyPr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Цели</a:t>
            </a:r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</a:rPr>
              <a:t> -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 наиболее общие ориентиры деятельности организации  в плановом периоде, достижение которых предполагается в полном объёме или в своей большей части.</a:t>
            </a:r>
          </a:p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 Цели, в отличие от миссии, выражают отдельные конкретные направления деятельности организации, конечные состояния, к которым стремиться организация. Без установления четких целей немыслимо развитие организации, и на это есть несколько причин:</a:t>
            </a:r>
          </a:p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- цели являются исходной точкой планирования;  </a:t>
            </a:r>
          </a:p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- они лежат в основе построения организационных отношений; на них базируется система мотивирования;</a:t>
            </a:r>
          </a:p>
          <a:p>
            <a:pPr lvl="0"/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- цели являются точкой отсчета в процессе контроля и оценки результатов деятельности.</a:t>
            </a:r>
          </a:p>
          <a:p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Характеристика  целей и задач</a:t>
            </a:r>
            <a:b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</a:b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</a:rPr>
              <a:t>1. </a:t>
            </a:r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4000" b="1" i="1" dirty="0" smtClean="0">
                <a:solidFill>
                  <a:schemeClr val="accent3">
                    <a:lumMod val="50000"/>
                  </a:schemeClr>
                </a:solidFill>
              </a:rPr>
              <a:t>Д</a:t>
            </a:r>
            <a:r>
              <a:rPr lang="ru-RU" sz="4000" b="1" i="1" dirty="0" smtClean="0">
                <a:solidFill>
                  <a:schemeClr val="accent3">
                    <a:lumMod val="50000"/>
                  </a:schemeClr>
                </a:solidFill>
              </a:rPr>
              <a:t>остижимыми</a:t>
            </a:r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</a:rPr>
              <a:t>.</a:t>
            </a:r>
          </a:p>
          <a:p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</a:rPr>
              <a:t>2. </a:t>
            </a:r>
            <a:r>
              <a:rPr lang="ru-RU" sz="4000" b="1" i="1" dirty="0" smtClean="0">
                <a:solidFill>
                  <a:schemeClr val="accent3">
                    <a:lumMod val="50000"/>
                  </a:schemeClr>
                </a:solidFill>
              </a:rPr>
              <a:t>Гибкими</a:t>
            </a:r>
            <a:r>
              <a:rPr lang="ru-RU" sz="4000" b="1" i="1" dirty="0" smtClean="0">
                <a:solidFill>
                  <a:schemeClr val="accent3">
                    <a:lumMod val="50000"/>
                  </a:schemeClr>
                </a:solidFill>
              </a:rPr>
              <a:t>. </a:t>
            </a:r>
            <a:endParaRPr lang="ru-RU" sz="4000" b="1" i="1" dirty="0" smtClean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ru-RU" sz="4000" b="1" i="1" dirty="0" smtClean="0">
                <a:solidFill>
                  <a:schemeClr val="accent3">
                    <a:lumMod val="50000"/>
                  </a:schemeClr>
                </a:solidFill>
              </a:rPr>
              <a:t>3.</a:t>
            </a:r>
            <a:r>
              <a:rPr lang="ru-RU" sz="4400" b="1" i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4400" b="1" i="1" dirty="0" smtClean="0">
                <a:solidFill>
                  <a:schemeClr val="accent3">
                    <a:lumMod val="50000"/>
                  </a:schemeClr>
                </a:solidFill>
              </a:rPr>
              <a:t>Измеримыми.</a:t>
            </a:r>
          </a:p>
          <a:p>
            <a:r>
              <a:rPr lang="ru-RU" sz="4400" b="1" i="1" dirty="0" smtClean="0">
                <a:solidFill>
                  <a:schemeClr val="accent3">
                    <a:lumMod val="50000"/>
                  </a:schemeClr>
                </a:solidFill>
              </a:rPr>
              <a:t>4. </a:t>
            </a:r>
            <a:r>
              <a:rPr lang="ru-RU" sz="4400" b="1" i="1" dirty="0" smtClean="0">
                <a:solidFill>
                  <a:schemeClr val="accent3">
                    <a:lumMod val="50000"/>
                  </a:schemeClr>
                </a:solidFill>
              </a:rPr>
              <a:t>Конкретными.</a:t>
            </a:r>
          </a:p>
          <a:p>
            <a:r>
              <a:rPr lang="ru-RU" sz="4400" b="1" i="1" dirty="0" smtClean="0">
                <a:solidFill>
                  <a:schemeClr val="accent3">
                    <a:lumMod val="50000"/>
                  </a:schemeClr>
                </a:solidFill>
              </a:rPr>
              <a:t>5. </a:t>
            </a:r>
            <a:r>
              <a:rPr lang="ru-RU" sz="4400" b="1" i="1" dirty="0" smtClean="0">
                <a:solidFill>
                  <a:schemeClr val="accent3">
                    <a:lumMod val="50000"/>
                  </a:schemeClr>
                </a:solidFill>
              </a:rPr>
              <a:t>Совместимыми.</a:t>
            </a:r>
            <a:endParaRPr lang="ru-RU" sz="4400" dirty="0" smtClean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</a:rPr>
              <a:t>Задачи </a:t>
            </a:r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- конкретные, количественно измеряемые ориентиры, описания серии рабочих функций, определяющие форму и время выполнения заданий.</a:t>
            </a:r>
          </a:p>
          <a:p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Внутренняя среда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Внутренняя среда организаций включает в себя следующие основные элементы: базовый процесс деятельности, финансы, маркетинг, управление персоналом, организационная структура. Описание внутренней среды даёт представление о сильных и слабых сторонах деятельности организации, её внутренних возможностях.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Внешняя среда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Рабочая среда — это среда непосредственных контактов с организацией: клиенты, посредники - финансовые, торговые, маркетинговые, государственные экономические структуры (например, налоговая инспекция), конкурирующие образовательные учреждения, контактные аудитории — средства массовой информации, общества потребителей и т.п., которые оказывают существенное влияние на формирование благоприятного или неблагоприятного облика организации и пр.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b="1" i="1" u="sng" dirty="0" smtClean="0">
                <a:solidFill>
                  <a:schemeClr val="accent3">
                    <a:lumMod val="50000"/>
                  </a:schemeClr>
                </a:solidFill>
              </a:rPr>
              <a:t>Заметьте!</a:t>
            </a:r>
            <a:r>
              <a:rPr lang="ru-RU" b="1" u="sng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</a:p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Если анализ среды ограничен временными рамками, то Вы можете сосредоточиться на тех элементах, которые критически воздействуют на её текущее функционирование, то есть на элементах рабочей среды. </a:t>
            </a:r>
          </a:p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В длительном периоде у организации появляются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возможности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исследовать общий характер внешней среды.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b="1" u="sng" dirty="0" smtClean="0">
                <a:solidFill>
                  <a:schemeClr val="accent3">
                    <a:lumMod val="50000"/>
                  </a:schemeClr>
                </a:solidFill>
              </a:rPr>
              <a:t>Запомните! </a:t>
            </a:r>
          </a:p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Если Вы начинаете анализ с внутренних возможностей и ресурсов организации, то при таком подходе Вы будете все время исходить из </a:t>
            </a:r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</a:rPr>
              <a:t>наличного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! Но ведь необходимые ресурсы можно привлекать! Следует начинать с анализа внешних факторов, тогда Вы будете действовать в логике </a:t>
            </a:r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</a:rPr>
              <a:t>возможного!</a:t>
            </a:r>
            <a:endParaRPr lang="ru-RU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Как сделать анализ внешней среды: (изучение создаваемых ей угроз и возможностей)?</a:t>
            </a:r>
          </a:p>
          <a:p>
            <a:endParaRPr lang="ru-RU" sz="3600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14290"/>
            <a:ext cx="7467600" cy="6259662"/>
          </a:xfrm>
        </p:spPr>
        <p:txBody>
          <a:bodyPr>
            <a:noAutofit/>
          </a:bodyPr>
          <a:lstStyle/>
          <a:p>
            <a:pPr lvl="0"/>
            <a:r>
              <a:rPr lang="ru-RU" sz="3000" b="1" dirty="0" smtClean="0">
                <a:solidFill>
                  <a:schemeClr val="accent3">
                    <a:lumMod val="50000"/>
                  </a:schemeClr>
                </a:solidFill>
              </a:rPr>
              <a:t>Каждой организации, начинающей внедрение системы стратегического планирования, необходимо привязать этот список к особенностям своей сферы.</a:t>
            </a:r>
          </a:p>
          <a:p>
            <a:r>
              <a:rPr lang="ru-RU" sz="3000" b="1" dirty="0" smtClean="0">
                <a:solidFill>
                  <a:schemeClr val="accent3">
                    <a:lumMod val="50000"/>
                  </a:schemeClr>
                </a:solidFill>
              </a:rPr>
              <a:t>В этот список должны войти только те факторы, на которые организация повлиять не в состоянии. Каждый фактор (тенденция) из рассматриваемого списка должен быть обоснованно отнесен либо к угрозам, либо к возможностям для </a:t>
            </a:r>
            <a:r>
              <a:rPr lang="ru-RU" sz="3000" b="1" dirty="0" smtClean="0">
                <a:solidFill>
                  <a:schemeClr val="accent3">
                    <a:lumMod val="50000"/>
                  </a:schemeClr>
                </a:solidFill>
              </a:rPr>
              <a:t>учреждения</a:t>
            </a:r>
            <a:r>
              <a:rPr lang="ru-RU" sz="3000" b="1" dirty="0" smtClean="0">
                <a:solidFill>
                  <a:schemeClr val="accent3">
                    <a:lumMod val="50000"/>
                  </a:schemeClr>
                </a:solidFill>
              </a:rPr>
              <a:t>. </a:t>
            </a:r>
            <a:endParaRPr lang="ru-RU" sz="30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4400" b="1" dirty="0" smtClean="0">
                <a:solidFill>
                  <a:schemeClr val="accent3">
                    <a:lumMod val="50000"/>
                  </a:schemeClr>
                </a:solidFill>
              </a:rPr>
              <a:t>Стагнация - закрытая система.</a:t>
            </a:r>
            <a:endParaRPr lang="ru-RU" sz="4400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Направления сбора информации:  </a:t>
            </a:r>
            <a:b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</a:b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ru-RU" sz="3100" b="1" dirty="0" smtClean="0">
                <a:solidFill>
                  <a:schemeClr val="accent3">
                    <a:lumMod val="50000"/>
                  </a:schemeClr>
                </a:solidFill>
              </a:rPr>
              <a:t>Экономические факторы (инфляция, уровень прибыли, безработица и пр.).</a:t>
            </a:r>
          </a:p>
          <a:p>
            <a:pPr lvl="0"/>
            <a:r>
              <a:rPr lang="ru-RU" sz="3100" b="1" dirty="0" smtClean="0">
                <a:solidFill>
                  <a:schemeClr val="accent3">
                    <a:lumMod val="50000"/>
                  </a:schemeClr>
                </a:solidFill>
              </a:rPr>
              <a:t>Социальные факторы (рождаемость, обеспеченность жильем, тенденции расселения).</a:t>
            </a:r>
          </a:p>
          <a:p>
            <a:pPr lvl="0"/>
            <a:r>
              <a:rPr lang="ru-RU" sz="3100" b="1" dirty="0" smtClean="0">
                <a:solidFill>
                  <a:schemeClr val="accent3">
                    <a:lumMod val="50000"/>
                  </a:schemeClr>
                </a:solidFill>
              </a:rPr>
              <a:t>Культурные факторы (ценности и предпочтения потребителя) </a:t>
            </a:r>
          </a:p>
          <a:p>
            <a:pPr lvl="0"/>
            <a:r>
              <a:rPr lang="ru-RU" sz="3100" b="1" dirty="0" smtClean="0">
                <a:solidFill>
                  <a:schemeClr val="accent3">
                    <a:lumMod val="50000"/>
                  </a:schemeClr>
                </a:solidFill>
              </a:rPr>
              <a:t>Ресурсы (материальные, трудовые, финансовые, инвестиционные и др.).</a:t>
            </a:r>
          </a:p>
          <a:p>
            <a:pPr lvl="0"/>
            <a:r>
              <a:rPr lang="ru-RU" sz="3100" b="1" dirty="0" smtClean="0">
                <a:solidFill>
                  <a:schemeClr val="accent3">
                    <a:lumMod val="50000"/>
                  </a:schemeClr>
                </a:solidFill>
              </a:rPr>
              <a:t>Изменение законодательства, тарифов, налогов и др.</a:t>
            </a:r>
          </a:p>
          <a:p>
            <a:pPr lvl="0"/>
            <a:r>
              <a:rPr lang="ru-RU" sz="3100" b="1" dirty="0" smtClean="0">
                <a:solidFill>
                  <a:schemeClr val="accent3">
                    <a:lumMod val="50000"/>
                  </a:schemeClr>
                </a:solidFill>
              </a:rPr>
              <a:t> Изменение политических факторов.</a:t>
            </a:r>
          </a:p>
          <a:p>
            <a:pPr lvl="0"/>
            <a:r>
              <a:rPr lang="ru-RU" sz="3100" b="1" dirty="0" smtClean="0">
                <a:solidFill>
                  <a:schemeClr val="accent3">
                    <a:lumMod val="50000"/>
                  </a:schemeClr>
                </a:solidFill>
              </a:rPr>
              <a:t>Отраслевые факторы (конкуренция, цены, изменение технологий и пр.). </a:t>
            </a:r>
          </a:p>
          <a:p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Результаты анализа фиксируются в матрице.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endParaRPr lang="ru-RU" sz="20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642910" y="1600200"/>
          <a:ext cx="7281890" cy="36861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48090"/>
                <a:gridCol w="3733800"/>
              </a:tblGrid>
              <a:tr h="9215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Возможности: название</a:t>
                      </a:r>
                    </a:p>
                  </a:txBody>
                  <a:tcPr marL="9525" marR="9525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Возможности: содержание</a:t>
                      </a:r>
                    </a:p>
                  </a:txBody>
                  <a:tcPr marL="9525" marR="9525" marT="0" marB="0" anchor="ctr"/>
                </a:tc>
              </a:tr>
              <a:tr h="9215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9525" marR="9525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9525" marR="9525" marT="0" marB="0" anchor="ctr"/>
                </a:tc>
              </a:tr>
              <a:tr h="9215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Угрозы: название</a:t>
                      </a:r>
                    </a:p>
                  </a:txBody>
                  <a:tcPr marL="9525" marR="9525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Угрозы: содержание</a:t>
                      </a:r>
                    </a:p>
                  </a:txBody>
                  <a:tcPr marL="9525" marR="9525" marT="0" marB="0" anchor="ctr"/>
                </a:tc>
              </a:tr>
              <a:tr h="9215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9525" marR="9525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9525" marR="9525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Как сделать анализ внутренней среды организации: ее сильные и слабые стороны?</a:t>
            </a:r>
          </a:p>
          <a:p>
            <a:endParaRPr lang="ru-RU" sz="3600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1. Анализ внутреннего состояния требует независимых исследований. </a:t>
            </a:r>
          </a:p>
          <a:p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2. На этапе анализа состояния организации рассматриваются факторы, на которые она может повлиять. </a:t>
            </a:r>
          </a:p>
          <a:p>
            <a:endParaRPr lang="ru-RU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Направления сбора информации: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</a:b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стиль управления (личные качества, знания, навыки руководства);</a:t>
            </a:r>
          </a:p>
          <a:p>
            <a:pPr lvl="0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трудовые ресурсы (квалификация работников, уровень окладов, часовых тарифных ставок и т. д.);</a:t>
            </a:r>
          </a:p>
          <a:p>
            <a:pPr lvl="0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технология (прогрессивность технологии, степень модернизации, восприимчивость организации к инновациям и т. п.);</a:t>
            </a:r>
          </a:p>
          <a:p>
            <a:pPr lvl="0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организация (структура, ориентация на удовлетворение потребностей клиентов, процесс принятия решений, открытость отношений внутри организации);</a:t>
            </a:r>
          </a:p>
          <a:p>
            <a:pPr lvl="0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здания и сооружения (удобство зданий для клиентов и работников и др.);</a:t>
            </a:r>
          </a:p>
          <a:p>
            <a:pPr lvl="0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капитал (основной, оборотный, объем долгов и т. п.);</a:t>
            </a:r>
          </a:p>
          <a:p>
            <a:pPr lvl="0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рабочая сила (основные рабочие группы, ценности и убеждения сотрудников, личные цели и т. д.).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457200" y="1600200"/>
          <a:ext cx="7467600" cy="320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33800"/>
                <a:gridCol w="3733800"/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Сильные</a:t>
                      </a:r>
                      <a:r>
                        <a:rPr lang="ru-RU" sz="1800" baseline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 стороны</a:t>
                      </a: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: название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Сильные</a:t>
                      </a:r>
                      <a:r>
                        <a:rPr lang="ru-RU" sz="1800" baseline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 стороны: содержание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Слабые стороны: название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Слабые стороны:</a:t>
                      </a:r>
                      <a:r>
                        <a:rPr lang="ru-RU" b="1" baseline="0" dirty="0" smtClean="0">
                          <a:solidFill>
                            <a:schemeClr val="tx1"/>
                          </a:solidFill>
                        </a:rPr>
                        <a:t> содержание</a:t>
                      </a:r>
                      <a:endParaRPr lang="ru-RU" b="1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Стратегическое планирование</a:t>
            </a:r>
          </a:p>
          <a:p>
            <a:pPr algn="ctr"/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 SWOT </a:t>
            </a:r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- </a:t>
            </a:r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АНАЛИЗ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2800" b="1" u="sng" dirty="0" smtClean="0">
                <a:solidFill>
                  <a:schemeClr val="accent3">
                    <a:lumMod val="50000"/>
                  </a:schemeClr>
                </a:solidFill>
              </a:rPr>
              <a:t>SWOT </a:t>
            </a:r>
            <a:endParaRPr lang="ru-RU" sz="2800" b="1" u="sng" dirty="0" smtClean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 «</a:t>
            </a:r>
            <a:r>
              <a:rPr lang="ru-RU" sz="2800" b="1" dirty="0" err="1" smtClean="0">
                <a:solidFill>
                  <a:schemeClr val="accent3">
                    <a:lumMod val="50000"/>
                  </a:schemeClr>
                </a:solidFill>
              </a:rPr>
              <a:t>Strengts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» (</a:t>
            </a:r>
            <a:r>
              <a:rPr lang="en-US" sz="2800" b="1" dirty="0" smtClean="0">
                <a:solidFill>
                  <a:schemeClr val="accent3">
                    <a:lumMod val="50000"/>
                  </a:schemeClr>
                </a:solidFill>
              </a:rPr>
              <a:t>S - 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сил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а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), </a:t>
            </a:r>
          </a:p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«</a:t>
            </a:r>
            <a:r>
              <a:rPr lang="ru-RU" sz="2800" b="1" dirty="0" err="1" smtClean="0">
                <a:solidFill>
                  <a:schemeClr val="accent3">
                    <a:lumMod val="50000"/>
                  </a:schemeClr>
                </a:solidFill>
              </a:rPr>
              <a:t>Weaknesses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» 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(</a:t>
            </a:r>
            <a:r>
              <a:rPr lang="en-US" sz="2800" b="1" dirty="0" smtClean="0">
                <a:solidFill>
                  <a:schemeClr val="accent3">
                    <a:lumMod val="50000"/>
                  </a:schemeClr>
                </a:solidFill>
              </a:rPr>
              <a:t>W</a:t>
            </a:r>
            <a:r>
              <a:rPr lang="en-US" sz="2800" b="1" dirty="0" smtClean="0">
                <a:solidFill>
                  <a:schemeClr val="accent3">
                    <a:lumMod val="50000"/>
                  </a:schemeClr>
                </a:solidFill>
              </a:rPr>
              <a:t> - 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слабости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), </a:t>
            </a:r>
            <a:endParaRPr lang="ru-RU" sz="28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«</a:t>
            </a:r>
            <a:r>
              <a:rPr lang="ru-RU" sz="2800" b="1" dirty="0" err="1" smtClean="0">
                <a:solidFill>
                  <a:schemeClr val="accent3">
                    <a:lumMod val="50000"/>
                  </a:schemeClr>
                </a:solidFill>
              </a:rPr>
              <a:t>Opportunities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» 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(</a:t>
            </a:r>
            <a:r>
              <a:rPr lang="en-US" sz="2800" b="1" dirty="0" smtClean="0">
                <a:solidFill>
                  <a:schemeClr val="accent3">
                    <a:lumMod val="50000"/>
                  </a:schemeClr>
                </a:solidFill>
              </a:rPr>
              <a:t>O -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возможности) </a:t>
            </a:r>
            <a:endParaRPr lang="en-US" sz="28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«</a:t>
            </a:r>
            <a:r>
              <a:rPr lang="ru-RU" sz="2800" b="1" dirty="0" err="1" smtClean="0">
                <a:solidFill>
                  <a:schemeClr val="accent3">
                    <a:lumMod val="50000"/>
                  </a:schemeClr>
                </a:solidFill>
              </a:rPr>
              <a:t>Тhreats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» 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(</a:t>
            </a:r>
            <a:r>
              <a:rPr lang="en-US" sz="2800" b="1" dirty="0" smtClean="0">
                <a:solidFill>
                  <a:schemeClr val="accent3">
                    <a:lumMod val="50000"/>
                  </a:schemeClr>
                </a:solidFill>
              </a:rPr>
              <a:t>T-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угрозы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). </a:t>
            </a:r>
            <a:endParaRPr lang="ru-RU" sz="28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Внутренняя 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обстановка 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организации 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отражается в основном в S и 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W.</a:t>
            </a:r>
          </a:p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 Внешняя 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– в О и 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Т.</a:t>
            </a:r>
            <a:endParaRPr lang="ru-RU" sz="28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endParaRPr lang="ru-RU" sz="2800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sz="4400" b="1" i="1" dirty="0" smtClean="0">
                <a:solidFill>
                  <a:schemeClr val="accent3">
                    <a:lumMod val="50000"/>
                  </a:schemeClr>
                </a:solidFill>
              </a:rPr>
              <a:t>Заметьте!</a:t>
            </a:r>
            <a:r>
              <a:rPr lang="ru-RU" sz="4400" b="1" dirty="0" smtClean="0">
                <a:solidFill>
                  <a:schemeClr val="accent3">
                    <a:lumMod val="50000"/>
                  </a:schemeClr>
                </a:solidFill>
              </a:rPr>
              <a:t>  </a:t>
            </a:r>
            <a:r>
              <a:rPr lang="ru-RU" sz="4400" b="1" dirty="0" smtClean="0">
                <a:solidFill>
                  <a:schemeClr val="accent3">
                    <a:lumMod val="50000"/>
                  </a:schemeClr>
                </a:solidFill>
              </a:rPr>
              <a:t>Есть одно существенное требование: вы должны формировать стратегические мероприятия (действия) только на основе указанных в матрице возможностей, угроз, сильных и слабых сторон.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785787" y="214289"/>
          <a:ext cx="7139013" cy="66419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79671"/>
                <a:gridCol w="2379671"/>
                <a:gridCol w="2379671"/>
              </a:tblGrid>
              <a:tr h="1433396">
                <a:tc>
                  <a:txBody>
                    <a:bodyPr/>
                    <a:lstStyle/>
                    <a:p>
                      <a:pPr marL="180340" indent="270510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6675" marR="66675" marT="0" marB="0"/>
                </a:tc>
                <a:tc>
                  <a:txBody>
                    <a:bodyPr/>
                    <a:lstStyle/>
                    <a:p>
                      <a:pPr marL="180340" indent="270510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ru-RU" sz="1200" i="1" dirty="0">
                          <a:latin typeface="Times New Roman"/>
                          <a:ea typeface="Times New Roman"/>
                        </a:rPr>
                        <a:t>СИЛЬНЫЕ СТОРОНЫ (S) 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  <a:p>
                      <a:pPr marL="180340" indent="270510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ru-RU" sz="1200" i="1" dirty="0">
                          <a:latin typeface="Times New Roman"/>
                          <a:ea typeface="Times New Roman"/>
                        </a:rPr>
                        <a:t>1. 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  <a:p>
                      <a:pPr marL="180340" indent="270510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ru-RU" sz="1200" i="1" dirty="0">
                          <a:latin typeface="Times New Roman"/>
                          <a:ea typeface="Times New Roman"/>
                        </a:rPr>
                        <a:t>2. 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  <a:p>
                      <a:pPr marL="180340" indent="270510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ru-RU" sz="1200" i="1" dirty="0">
                          <a:latin typeface="Times New Roman"/>
                          <a:ea typeface="Times New Roman"/>
                        </a:rPr>
                        <a:t>3. 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  <a:p>
                      <a:pPr marL="180340" indent="270510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ru-RU" sz="1200" i="1" dirty="0">
                          <a:latin typeface="Times New Roman"/>
                          <a:ea typeface="Times New Roman"/>
                        </a:rPr>
                        <a:t>и т.д. 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6675" marR="66675" marT="0" marB="0"/>
                </a:tc>
                <a:tc>
                  <a:txBody>
                    <a:bodyPr/>
                    <a:lstStyle/>
                    <a:p>
                      <a:pPr marL="180340" indent="270510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</a:rPr>
                        <a:t>СЛАБЫЕ СТОРОНЫ (W) 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  <a:p>
                      <a:pPr marL="180340" indent="270510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</a:rPr>
                        <a:t>1. 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  <a:p>
                      <a:pPr marL="180340" indent="270510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</a:rPr>
                        <a:t>2. 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  <a:p>
                      <a:pPr marL="180340" indent="270510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</a:rPr>
                        <a:t>3. 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  <a:p>
                      <a:pPr marL="180340" indent="270510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</a:rPr>
                        <a:t>и т.д.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6675" marR="66675" marT="0" marB="0"/>
                </a:tc>
              </a:tr>
              <a:tr h="2779317">
                <a:tc>
                  <a:txBody>
                    <a:bodyPr/>
                    <a:lstStyle/>
                    <a:p>
                      <a:pPr marL="180340" indent="270510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</a:rPr>
                        <a:t>ВОЗМОЖНОСТИ (O) 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  <a:p>
                      <a:pPr marL="180340" indent="270510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</a:rPr>
                        <a:t>1. 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  <a:p>
                      <a:pPr marL="180340" indent="270510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</a:rPr>
                        <a:t>2. 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  <a:p>
                      <a:pPr marL="180340" indent="270510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</a:rPr>
                        <a:t>3. 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  <a:p>
                      <a:pPr marL="180340" indent="270510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</a:rPr>
                        <a:t>и т.д.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6675" marR="66675" marT="0" marB="0"/>
                </a:tc>
                <a:tc>
                  <a:txBody>
                    <a:bodyPr/>
                    <a:lstStyle/>
                    <a:p>
                      <a:pPr marL="180340" indent="270510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SO – СТРАТЕГИЯ 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  <a:p>
                      <a:pPr marL="180340" indent="270510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Мероприятия, которые необходимо провести, чтобы использовать сильные стороны для расширения возможностей</a:t>
                      </a:r>
                    </a:p>
                    <a:p>
                      <a:pPr marL="180340" indent="270510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1. </a:t>
                      </a:r>
                    </a:p>
                    <a:p>
                      <a:pPr marL="180340" indent="270510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2. </a:t>
                      </a:r>
                    </a:p>
                    <a:p>
                      <a:pPr marL="180340" indent="270510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3. </a:t>
                      </a:r>
                    </a:p>
                    <a:p>
                      <a:pPr marL="180340" indent="270510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и т.д.</a:t>
                      </a:r>
                    </a:p>
                  </a:txBody>
                  <a:tcPr marL="66675" marR="66675" marT="0" marB="0"/>
                </a:tc>
                <a:tc>
                  <a:txBody>
                    <a:bodyPr/>
                    <a:lstStyle/>
                    <a:p>
                      <a:pPr marL="180340" indent="270510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WO - СТРАТЕГИЯ</a:t>
                      </a:r>
                      <a:r>
                        <a:rPr lang="ru-RU" sz="1200">
                          <a:latin typeface="Times New Roman"/>
                          <a:ea typeface="Times New Roman"/>
                        </a:rPr>
                        <a:t> </a:t>
                      </a:r>
                    </a:p>
                    <a:p>
                      <a:pPr marL="180340" indent="270510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Мероприятия, которые необходимо провести, чтобы преодолеть слабые стороны, используя имеющиеся возможности</a:t>
                      </a:r>
                    </a:p>
                    <a:p>
                      <a:pPr marL="180340" indent="270510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1. </a:t>
                      </a:r>
                    </a:p>
                    <a:p>
                      <a:pPr marL="180340" indent="270510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2. </a:t>
                      </a:r>
                    </a:p>
                    <a:p>
                      <a:pPr marL="180340" indent="270510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3. </a:t>
                      </a:r>
                    </a:p>
                    <a:p>
                      <a:pPr marL="180340" indent="270510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и т.д.</a:t>
                      </a:r>
                    </a:p>
                  </a:txBody>
                  <a:tcPr marL="66675" marR="66675" marT="0" marB="0"/>
                </a:tc>
              </a:tr>
              <a:tr h="2216708">
                <a:tc>
                  <a:txBody>
                    <a:bodyPr/>
                    <a:lstStyle/>
                    <a:p>
                      <a:pPr marL="180340" indent="270510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</a:rPr>
                        <a:t>УГРОЗЫ (T) 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  <a:p>
                      <a:pPr marL="180340" indent="270510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</a:rPr>
                        <a:t>1. 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  <a:p>
                      <a:pPr marL="180340" indent="270510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</a:rPr>
                        <a:t>2. 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  <a:p>
                      <a:pPr marL="180340" indent="270510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</a:rPr>
                        <a:t>3. 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  <a:p>
                      <a:pPr marL="180340" indent="270510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</a:rPr>
                        <a:t>и т.д.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6675" marR="66675" marT="0" marB="0"/>
                </a:tc>
                <a:tc>
                  <a:txBody>
                    <a:bodyPr/>
                    <a:lstStyle/>
                    <a:p>
                      <a:pPr marL="180340" indent="270510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ST – СТРАТЕГИЯ</a:t>
                      </a: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 </a:t>
                      </a:r>
                    </a:p>
                    <a:p>
                      <a:pPr marL="180340" indent="270510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Мероприятия, которые используют сильные стороны организации, чтоб избежать угроз</a:t>
                      </a:r>
                    </a:p>
                    <a:p>
                      <a:pPr marL="180340" indent="270510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1. </a:t>
                      </a:r>
                    </a:p>
                    <a:p>
                      <a:pPr marL="180340" indent="270510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2. </a:t>
                      </a:r>
                    </a:p>
                    <a:p>
                      <a:pPr marL="180340" indent="270510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3.  и т.д.</a:t>
                      </a:r>
                    </a:p>
                  </a:txBody>
                  <a:tcPr marL="66675" marR="66675" marT="0" marB="0"/>
                </a:tc>
                <a:tc>
                  <a:txBody>
                    <a:bodyPr/>
                    <a:lstStyle/>
                    <a:p>
                      <a:pPr marL="180340" indent="270510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WT – СТРАТЕГИЯ 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  <a:p>
                      <a:pPr marL="180340" indent="270510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Мероприятия, которые позволяют преодолеть слабые стороны, чтоб избежать угроз</a:t>
                      </a:r>
                    </a:p>
                    <a:p>
                      <a:pPr marL="180340" indent="270510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1. </a:t>
                      </a:r>
                    </a:p>
                    <a:p>
                      <a:pPr marL="180340" indent="270510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2. </a:t>
                      </a:r>
                    </a:p>
                    <a:p>
                      <a:pPr marL="180340" indent="270510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3.  и т.д. </a:t>
                      </a:r>
                    </a:p>
                  </a:txBody>
                  <a:tcPr marL="66675" marR="66675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</a:rPr>
              <a:t>Жизненный цикл организации</a:t>
            </a:r>
            <a:endParaRPr lang="ru-RU" sz="4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sz="4800" dirty="0" smtClean="0">
                <a:solidFill>
                  <a:schemeClr val="accent3">
                    <a:lumMod val="50000"/>
                  </a:schemeClr>
                </a:solidFill>
              </a:rPr>
              <a:t>1.</a:t>
            </a:r>
            <a:r>
              <a:rPr lang="ru-RU" sz="4800" b="1" i="1" dirty="0" smtClean="0">
                <a:solidFill>
                  <a:schemeClr val="accent3">
                    <a:lumMod val="50000"/>
                  </a:schemeClr>
                </a:solidFill>
              </a:rPr>
              <a:t> Стадия создания</a:t>
            </a:r>
            <a:r>
              <a:rPr lang="ru-RU" sz="48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endParaRPr lang="ru-RU" sz="4800" dirty="0" smtClean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ru-RU" sz="4800" dirty="0" smtClean="0">
                <a:solidFill>
                  <a:schemeClr val="accent3">
                    <a:lumMod val="50000"/>
                  </a:schemeClr>
                </a:solidFill>
              </a:rPr>
              <a:t>2.</a:t>
            </a:r>
            <a:r>
              <a:rPr lang="ru-RU" sz="4800" b="1" i="1" dirty="0" smtClean="0">
                <a:solidFill>
                  <a:schemeClr val="accent3">
                    <a:lumMod val="50000"/>
                  </a:schemeClr>
                </a:solidFill>
              </a:rPr>
              <a:t> Стадия роста</a:t>
            </a:r>
            <a:r>
              <a:rPr lang="ru-RU" sz="48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endParaRPr lang="ru-RU" sz="4800" dirty="0" smtClean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ru-RU" sz="4800" dirty="0" smtClean="0">
                <a:solidFill>
                  <a:schemeClr val="accent3">
                    <a:lumMod val="50000"/>
                  </a:schemeClr>
                </a:solidFill>
              </a:rPr>
              <a:t>3.</a:t>
            </a:r>
            <a:r>
              <a:rPr lang="ru-RU" sz="4800" b="1" i="1" dirty="0" smtClean="0">
                <a:solidFill>
                  <a:schemeClr val="accent3">
                    <a:lumMod val="50000"/>
                  </a:schemeClr>
                </a:solidFill>
              </a:rPr>
              <a:t> Стадия зрелости</a:t>
            </a:r>
            <a:r>
              <a:rPr lang="ru-RU" sz="48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endParaRPr lang="ru-RU" sz="4800" dirty="0" smtClean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ru-RU" sz="4800" dirty="0" smtClean="0">
                <a:solidFill>
                  <a:schemeClr val="accent3">
                    <a:lumMod val="50000"/>
                  </a:schemeClr>
                </a:solidFill>
              </a:rPr>
              <a:t>4.</a:t>
            </a:r>
            <a:r>
              <a:rPr lang="ru-RU" sz="4800" b="1" i="1" dirty="0" smtClean="0">
                <a:solidFill>
                  <a:schemeClr val="accent3">
                    <a:lumMod val="50000"/>
                  </a:schemeClr>
                </a:solidFill>
              </a:rPr>
              <a:t> Стадия спада</a:t>
            </a:r>
            <a:r>
              <a:rPr lang="ru-RU" sz="48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endParaRPr lang="ru-RU" sz="4800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Стратегия___________________________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571472" y="1857364"/>
          <a:ext cx="7467600" cy="30718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33800"/>
                <a:gridCol w="3733800"/>
              </a:tblGrid>
              <a:tr h="2175527">
                <a:tc>
                  <a:txBody>
                    <a:bodyPr/>
                    <a:lstStyle/>
                    <a:p>
                      <a:pPr marL="180340" indent="270510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ru-RU" sz="28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Преимущества</a:t>
                      </a:r>
                    </a:p>
                  </a:txBody>
                  <a:tcPr marL="9525" marR="9525" marT="0" marB="0" anchor="ctr"/>
                </a:tc>
                <a:tc>
                  <a:txBody>
                    <a:bodyPr/>
                    <a:lstStyle/>
                    <a:p>
                      <a:pPr marL="180340" indent="270510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ru-RU" sz="28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Недостатки</a:t>
                      </a:r>
                    </a:p>
                  </a:txBody>
                  <a:tcPr marL="9525" marR="9525" marT="0" marB="0" anchor="ctr"/>
                </a:tc>
              </a:tr>
              <a:tr h="89630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Ранжированные стратегии</a:t>
            </a:r>
            <a:b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</a:b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1. </a:t>
            </a:r>
            <a:r>
              <a:rPr lang="ru-RU" dirty="0" smtClean="0"/>
              <a:t>_______________________________________</a:t>
            </a:r>
            <a:endParaRPr lang="ru-RU" dirty="0" smtClean="0"/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2. </a:t>
            </a:r>
            <a:r>
              <a:rPr lang="ru-RU" dirty="0" smtClean="0"/>
              <a:t>_______________________________________</a:t>
            </a:r>
            <a:endParaRPr lang="ru-RU" dirty="0" smtClean="0"/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3. </a:t>
            </a:r>
            <a:r>
              <a:rPr lang="ru-RU" dirty="0" smtClean="0"/>
              <a:t>_______________________________________</a:t>
            </a:r>
            <a:endParaRPr lang="ru-RU" dirty="0" smtClean="0"/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4. </a:t>
            </a:r>
            <a:r>
              <a:rPr lang="ru-RU" dirty="0" smtClean="0"/>
              <a:t>______________________________________</a:t>
            </a:r>
            <a:endParaRPr lang="ru-RU" dirty="0" smtClean="0"/>
          </a:p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ЦЕЛЬ:________________________________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Задачи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:</a:t>
            </a:r>
          </a:p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1._________________________________________</a:t>
            </a:r>
          </a:p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2._________________________________________</a:t>
            </a:r>
          </a:p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3._________________________________________</a:t>
            </a:r>
          </a:p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4._________________________________________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МЕРОПРИЯТИЯ: </a:t>
            </a:r>
            <a:b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1.____________________________________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</a:rPr>
              <a:t>Ф. И. О. </a:t>
            </a:r>
            <a:r>
              <a:rPr lang="ru-RU" sz="3200" dirty="0" err="1" smtClean="0">
                <a:solidFill>
                  <a:schemeClr val="accent3">
                    <a:lumMod val="50000"/>
                  </a:schemeClr>
                </a:solidFill>
              </a:rPr>
              <a:t>ответственного_____________</a:t>
            </a:r>
            <a:endParaRPr lang="ru-RU" sz="3200" dirty="0" smtClean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</a:rPr>
              <a:t>Дата выполнения ________________________________</a:t>
            </a:r>
            <a:endParaRPr lang="ru-RU" sz="3200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План действий в рамках мероприятия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500034" y="1714488"/>
          <a:ext cx="7467600" cy="4286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89200"/>
                <a:gridCol w="2489200"/>
                <a:gridCol w="2489200"/>
              </a:tblGrid>
              <a:tr h="3471573">
                <a:tc>
                  <a:txBody>
                    <a:bodyPr/>
                    <a:lstStyle/>
                    <a:p>
                      <a:pPr marL="180340" indent="270510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ru-RU" sz="20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Действия: что?</a:t>
                      </a:r>
                    </a:p>
                  </a:txBody>
                  <a:tcPr marL="9525" marR="9525" marT="0" marB="0" anchor="ctr"/>
                </a:tc>
                <a:tc>
                  <a:txBody>
                    <a:bodyPr/>
                    <a:lstStyle/>
                    <a:p>
                      <a:pPr marL="180340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ru-RU" sz="20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Дата выполнения: когда?</a:t>
                      </a:r>
                    </a:p>
                  </a:txBody>
                  <a:tcPr marL="9525" marR="9525" marT="0" marB="0" anchor="ctr"/>
                </a:tc>
                <a:tc>
                  <a:txBody>
                    <a:bodyPr/>
                    <a:lstStyle/>
                    <a:p>
                      <a:pPr marL="180340" indent="270510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ru-RU" sz="20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Исполнитель: кто?</a:t>
                      </a:r>
                    </a:p>
                  </a:txBody>
                  <a:tcPr marL="9525" marR="9525" marT="0" marB="0" anchor="ctr"/>
                </a:tc>
              </a:tr>
              <a:tr h="81470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Шаги стратегического управления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sz="4800" b="1" dirty="0" smtClean="0">
                <a:solidFill>
                  <a:schemeClr val="accent3">
                    <a:lumMod val="50000"/>
                  </a:schemeClr>
                </a:solidFill>
              </a:rPr>
              <a:t>1 этап: Разработка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r>
              <a:rPr lang="ru-RU" sz="3200" b="1" dirty="0" err="1" smtClean="0">
                <a:solidFill>
                  <a:schemeClr val="accent3">
                    <a:lumMod val="50000"/>
                  </a:schemeClr>
                </a:solidFill>
              </a:rPr>
              <a:t>инактивисты</a:t>
            </a: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 стремятся удержаться в бурном потоке;</a:t>
            </a:r>
          </a:p>
          <a:p>
            <a:r>
              <a:rPr lang="ru-RU" sz="3200" b="1" dirty="0" err="1" smtClean="0">
                <a:solidFill>
                  <a:schemeClr val="accent3">
                    <a:lumMod val="50000"/>
                  </a:schemeClr>
                </a:solidFill>
              </a:rPr>
              <a:t>реактивисты</a:t>
            </a: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 пытаются плыть против него;</a:t>
            </a:r>
          </a:p>
          <a:p>
            <a:r>
              <a:rPr lang="ru-RU" sz="3200" b="1" dirty="0" err="1" smtClean="0">
                <a:solidFill>
                  <a:schemeClr val="accent3">
                    <a:lumMod val="50000"/>
                  </a:schemeClr>
                </a:solidFill>
              </a:rPr>
              <a:t>преактивисты</a:t>
            </a: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 стараются оседлать его первую волну;</a:t>
            </a:r>
          </a:p>
          <a:p>
            <a:r>
              <a:rPr lang="ru-RU" sz="3200" b="1" dirty="0" err="1" smtClean="0">
                <a:solidFill>
                  <a:schemeClr val="accent3">
                    <a:lumMod val="50000"/>
                  </a:schemeClr>
                </a:solidFill>
              </a:rPr>
              <a:t>интерактивисты</a:t>
            </a: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 намерены поменять течение реки.</a:t>
            </a:r>
          </a:p>
          <a:p>
            <a:endParaRPr lang="ru-RU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sz="3600" b="1" i="1" dirty="0" smtClean="0">
                <a:solidFill>
                  <a:schemeClr val="accent3">
                    <a:lumMod val="50000"/>
                  </a:schemeClr>
                </a:solidFill>
              </a:rPr>
              <a:t>Запомните!</a:t>
            </a:r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 Разрабатывать стратегию должны те, кто будет ее реализовывать!</a:t>
            </a:r>
          </a:p>
          <a:p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0"/>
            <a:ext cx="7467600" cy="6473952"/>
          </a:xfrm>
        </p:spPr>
        <p:txBody>
          <a:bodyPr>
            <a:noAutofit/>
          </a:bodyPr>
          <a:lstStyle/>
          <a:p>
            <a:endParaRPr lang="ru-RU" sz="1800" b="1" u="sng" dirty="0" smtClean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ru-RU" sz="2800" b="1" u="sng" dirty="0" smtClean="0">
                <a:solidFill>
                  <a:schemeClr val="accent3">
                    <a:lumMod val="50000"/>
                  </a:schemeClr>
                </a:solidFill>
              </a:rPr>
              <a:t>Алгоритм </a:t>
            </a:r>
            <a:r>
              <a:rPr lang="ru-RU" sz="2800" b="1" u="sng" dirty="0" smtClean="0">
                <a:solidFill>
                  <a:schemeClr val="accent3">
                    <a:lumMod val="50000"/>
                  </a:schemeClr>
                </a:solidFill>
              </a:rPr>
              <a:t>командных действий</a:t>
            </a:r>
            <a:r>
              <a:rPr lang="ru-RU" sz="1800" b="1" dirty="0" smtClean="0">
                <a:solidFill>
                  <a:schemeClr val="accent3">
                    <a:lumMod val="50000"/>
                  </a:schemeClr>
                </a:solidFill>
              </a:rPr>
              <a:t>:</a:t>
            </a:r>
          </a:p>
          <a:p>
            <a:endParaRPr lang="ru-RU" sz="18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endParaRPr lang="ru-RU" sz="18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1. Оформление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конкурирующих образов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будущего.Определение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конкретного круга вопросов и проблем командной работы: чего  будут касаться стратегические изменения, которые желает предпринять команда.</a:t>
            </a:r>
          </a:p>
          <a:p>
            <a:pPr lvl="0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2. Выработка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видения будущего организации.  </a:t>
            </a:r>
          </a:p>
          <a:p>
            <a:pPr lvl="0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3.Проведение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предварительного </a:t>
            </a: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</a:rPr>
              <a:t>SWOT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-анализа видения.</a:t>
            </a:r>
          </a:p>
          <a:p>
            <a:pPr lvl="0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4.Сценарное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планирование: 3-4 кардинально различающихся командных варианта развития стратегии.</a:t>
            </a:r>
          </a:p>
          <a:p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ru-RU" dirty="0" smtClean="0"/>
              <a:t>5.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Определение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на основании анализа круга вопросов, по которым члены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команд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имеют конкурирующие точки зрения, и по которым, следовательно, есть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дефицит информации.</a:t>
            </a:r>
          </a:p>
          <a:p>
            <a:pPr lvl="0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6. Конкретизация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видения каждой командой: сбор информации (маркетинговое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     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исследование), коллективный анализ собранной информации, проведение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</a:rPr>
              <a:t>SWOT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-анализа видения на основе собранной информации, определение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требуемых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для реализации стратегии ресурсов, разработка примерной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Социально-экономический, политический;</a:t>
            </a:r>
          </a:p>
          <a:p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Ориентации образовательной </a:t>
            </a:r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политики;</a:t>
            </a:r>
          </a:p>
          <a:p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Административный </a:t>
            </a:r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контекст;</a:t>
            </a:r>
          </a:p>
          <a:p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Профессиональный контекст</a:t>
            </a:r>
            <a:endParaRPr lang="ru-RU" sz="36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Экспертиза вариантов стратегии</a:t>
            </a:r>
            <a:b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</a:b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Организация собрания, на котором присутствуют руководители организации и 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лидеры команд, приглашенные эксперты, консультанты.</a:t>
            </a:r>
          </a:p>
          <a:p>
            <a:pPr lvl="0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 Проведение собрания, на котором представляются и оцениваются различные 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варианты 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стратегий развития; </a:t>
            </a:r>
            <a:r>
              <a:rPr lang="ru-RU" sz="2800" b="1" i="1" dirty="0" smtClean="0">
                <a:solidFill>
                  <a:schemeClr val="accent3">
                    <a:lumMod val="50000"/>
                  </a:schemeClr>
                </a:solidFill>
              </a:rPr>
              <a:t>должен быть выбран один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, наиболее 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       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обоснованный, проработанный и перспективный вариант.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85728"/>
            <a:ext cx="8286808" cy="1143000"/>
          </a:xfrm>
        </p:spPr>
        <p:txBody>
          <a:bodyPr>
            <a:normAutofit/>
          </a:bodyPr>
          <a:lstStyle/>
          <a:p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2 этап: реализация стратегических мероприятий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Запомните! Управлять реализацией стратегии должны те, кто ее разделяет. Иначе «неявный должностной саботаж» сведет все стратегические намерения к нулю. </a:t>
            </a:r>
          </a:p>
          <a:p>
            <a:endParaRPr lang="ru-RU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4400" b="1" dirty="0" smtClean="0">
                <a:solidFill>
                  <a:schemeClr val="accent3">
                    <a:lumMod val="50000"/>
                  </a:schemeClr>
                </a:solidFill>
              </a:rPr>
              <a:t>3 этап: корректировка стратегии</a:t>
            </a:r>
          </a:p>
          <a:p>
            <a:endParaRPr lang="ru-RU" sz="4400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571480"/>
            <a:ext cx="7467600" cy="5902472"/>
          </a:xfrm>
        </p:spPr>
        <p:txBody>
          <a:bodyPr>
            <a:normAutofit lnSpcReduction="10000"/>
          </a:bodyPr>
          <a:lstStyle/>
          <a:p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</a:rPr>
              <a:t>Запомните!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 Стратегия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организации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состоит из запланированных действий (намеченная стратегия) и необходимых поправок в случае неопределённых обстоятельств (незапланированные стратегические решения). Следовательно, стратегию следует рассматривать </a:t>
            </a:r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</a:rPr>
              <a:t>как комбинацию из запланированных действий и быстрых решений по адаптации к новым достижениям в образовании и новой диспозиции на карте образовательных ресурсов.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 Задача составления стратегии включает в себя разработку плана действий или намеченной стратегии и их </a:t>
            </a:r>
            <a:r>
              <a:rPr lang="ru-RU" b="1" dirty="0" err="1" smtClean="0">
                <a:solidFill>
                  <a:schemeClr val="accent3">
                    <a:lumMod val="50000"/>
                  </a:schemeClr>
                </a:solidFill>
              </a:rPr>
              <a:t>адаптирование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 к изменяющейся ситуации.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7467600" cy="91759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u="sng" dirty="0" smtClean="0">
                <a:solidFill>
                  <a:schemeClr val="accent3">
                    <a:lumMod val="50000"/>
                  </a:schemeClr>
                </a:solidFill>
              </a:rPr>
              <a:t>Где находятся документы стратегического управления?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</a:b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071546"/>
            <a:ext cx="7467600" cy="5402406"/>
          </a:xfrm>
        </p:spPr>
        <p:txBody>
          <a:bodyPr/>
          <a:lstStyle/>
          <a:p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Материалы стратегического планирования хранятся в особой папке «Стратегическое планирование и управление». </a:t>
            </a:r>
            <a:endParaRPr lang="ru-RU" sz="32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Она </a:t>
            </a: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должны содержать следующие документы: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357166"/>
            <a:ext cx="7467600" cy="6116786"/>
          </a:xfrm>
        </p:spPr>
        <p:txBody>
          <a:bodyPr>
            <a:normAutofit lnSpcReduction="10000"/>
          </a:bodyPr>
          <a:lstStyle/>
          <a:p>
            <a:pPr lvl="0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копии приказа о разработке стратегического плана и других приказов и распоряжений, касающихся вопросов стратегического планирования и управления;</a:t>
            </a:r>
          </a:p>
          <a:p>
            <a:pPr lvl="0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миссию организации;</a:t>
            </a:r>
          </a:p>
          <a:p>
            <a:pPr lvl="0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регламент сбора и результаты обработки важной для стратегического планирования маркетинговой информации;</a:t>
            </a:r>
          </a:p>
          <a:p>
            <a:pPr lvl="0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список стратегических мероприятий;</a:t>
            </a:r>
          </a:p>
          <a:p>
            <a:pPr lvl="0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стратегический план;</a:t>
            </a:r>
          </a:p>
          <a:p>
            <a:pPr lvl="0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статистическую информацию  о форме, предусмотренной регламентом сбора и обработки важной для стратегического планирования информации;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график заседаний группы стратегического планирования;</a:t>
            </a:r>
          </a:p>
          <a:p>
            <a:pPr lvl="0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протоколы заседаний группы стратегического планирования;</a:t>
            </a:r>
          </a:p>
          <a:p>
            <a:pPr lvl="0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копии служебных записок, докладов и отчетов координатора стратегического планирования и др.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ru-RU" sz="2800" b="1" i="1" dirty="0" smtClean="0">
                <a:solidFill>
                  <a:schemeClr val="accent3">
                    <a:lumMod val="50000"/>
                  </a:schemeClr>
                </a:solidFill>
              </a:rPr>
              <a:t>Заметьте!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 Миссия организации должна быть известна всем членам организации! В процесс разработки стратегии должны быть  «втянуты»   все организационные команды, у которых есть конкурирующие образы будущего! Процесс реализации и корректировки стратегии – дело выбранной управленческой команды!</a:t>
            </a:r>
          </a:p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 </a:t>
            </a:r>
          </a:p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428604"/>
            <a:ext cx="7467600" cy="6045348"/>
          </a:xfrm>
        </p:spPr>
        <p:txBody>
          <a:bodyPr>
            <a:noAutofit/>
          </a:bodyPr>
          <a:lstStyle/>
          <a:p>
            <a:r>
              <a:rPr lang="en-US" sz="4000" b="1" dirty="0" smtClean="0">
                <a:solidFill>
                  <a:schemeClr val="accent3">
                    <a:lumMod val="50000"/>
                  </a:schemeClr>
                </a:solidFill>
              </a:rPr>
              <a:t>VISION </a:t>
            </a:r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</a:rPr>
              <a:t>– образ будущего организации.</a:t>
            </a:r>
          </a:p>
          <a:p>
            <a:r>
              <a:rPr lang="en-US" sz="4000" b="1" dirty="0" smtClean="0">
                <a:solidFill>
                  <a:schemeClr val="accent3">
                    <a:lumMod val="50000"/>
                  </a:schemeClr>
                </a:solidFill>
              </a:rPr>
              <a:t>VISION </a:t>
            </a:r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</a:rPr>
              <a:t>– очень важен, это наглая мечта, идея, прообраз того, что будет в перспективе.</a:t>
            </a:r>
          </a:p>
          <a:p>
            <a:r>
              <a:rPr lang="en-US" sz="4000" b="1" dirty="0" smtClean="0">
                <a:solidFill>
                  <a:schemeClr val="accent3">
                    <a:lumMod val="50000"/>
                  </a:schemeClr>
                </a:solidFill>
              </a:rPr>
              <a:t>VISION </a:t>
            </a:r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</a:rPr>
              <a:t>– наглость, </a:t>
            </a:r>
            <a:r>
              <a:rPr lang="ru-RU" sz="4000" b="1" dirty="0" err="1" smtClean="0">
                <a:solidFill>
                  <a:schemeClr val="accent3">
                    <a:lumMod val="50000"/>
                  </a:schemeClr>
                </a:solidFill>
              </a:rPr>
              <a:t>амбициозность</a:t>
            </a:r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</a:rPr>
              <a:t>.</a:t>
            </a:r>
          </a:p>
          <a:p>
            <a:endParaRPr lang="ru-RU" sz="40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785794"/>
            <a:ext cx="7467600" cy="5688158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1.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определение желаемого образа будущего своей образовательной организации;</a:t>
            </a:r>
          </a:p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2. оформление стратегических путей: исследование внешней и внутренней среды, </a:t>
            </a:r>
            <a:r>
              <a:rPr lang="ru-RU" b="1" dirty="0" err="1" smtClean="0">
                <a:solidFill>
                  <a:schemeClr val="accent3">
                    <a:lumMod val="50000"/>
                  </a:schemeClr>
                </a:solidFill>
              </a:rPr>
              <a:t>сценирование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, выбор стратегии, формулирование миссии;</a:t>
            </a:r>
          </a:p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3. превращение общих целей в конкретные направления работы (стратегическое планирование);</a:t>
            </a:r>
          </a:p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4. умелая реализация выбранного плана для достижения желаемых показателей;</a:t>
            </a:r>
          </a:p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5. диагностика стратегического движения и корректировка: анализ ситуации на рынке, внесение корректив в долгосрочные основные направления деятельности, в цели, в стратегию или в её осуществление в свете приобретенного опыта, изменившихся условий, новых идей или новых возможностей;</a:t>
            </a:r>
          </a:p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Что такое стратегия?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23567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3553" name="Group 1"/>
          <p:cNvGrpSpPr>
            <a:grpSpLocks/>
          </p:cNvGrpSpPr>
          <p:nvPr/>
        </p:nvGrpSpPr>
        <p:grpSpPr bwMode="auto">
          <a:xfrm>
            <a:off x="428596" y="1785926"/>
            <a:ext cx="8143932" cy="4357702"/>
            <a:chOff x="2601" y="1264"/>
            <a:chExt cx="7380" cy="3600"/>
          </a:xfrm>
        </p:grpSpPr>
        <p:grpSp>
          <p:nvGrpSpPr>
            <p:cNvPr id="23557" name="Group 5"/>
            <p:cNvGrpSpPr>
              <a:grpSpLocks/>
            </p:cNvGrpSpPr>
            <p:nvPr/>
          </p:nvGrpSpPr>
          <p:grpSpPr bwMode="auto">
            <a:xfrm>
              <a:off x="2781" y="1264"/>
              <a:ext cx="5580" cy="2700"/>
              <a:chOff x="2421" y="13504"/>
              <a:chExt cx="5580" cy="2700"/>
            </a:xfrm>
          </p:grpSpPr>
          <p:sp>
            <p:nvSpPr>
              <p:cNvPr id="23566" name="Line 14"/>
              <p:cNvSpPr>
                <a:spLocks noChangeShapeType="1"/>
              </p:cNvSpPr>
              <p:nvPr/>
            </p:nvSpPr>
            <p:spPr bwMode="auto">
              <a:xfrm>
                <a:off x="3861" y="15304"/>
                <a:ext cx="144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3565" name="Line 13"/>
              <p:cNvSpPr>
                <a:spLocks noChangeShapeType="1"/>
              </p:cNvSpPr>
              <p:nvPr/>
            </p:nvSpPr>
            <p:spPr bwMode="auto">
              <a:xfrm flipV="1">
                <a:off x="5301" y="14404"/>
                <a:ext cx="0" cy="90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3564" name="Line 12"/>
              <p:cNvSpPr>
                <a:spLocks noChangeShapeType="1"/>
              </p:cNvSpPr>
              <p:nvPr/>
            </p:nvSpPr>
            <p:spPr bwMode="auto">
              <a:xfrm>
                <a:off x="5301" y="14404"/>
                <a:ext cx="126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3563" name="Line 11"/>
              <p:cNvSpPr>
                <a:spLocks noChangeShapeType="1"/>
              </p:cNvSpPr>
              <p:nvPr/>
            </p:nvSpPr>
            <p:spPr bwMode="auto">
              <a:xfrm>
                <a:off x="5301" y="14404"/>
                <a:ext cx="144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3562" name="Line 10"/>
              <p:cNvSpPr>
                <a:spLocks noChangeShapeType="1"/>
              </p:cNvSpPr>
              <p:nvPr/>
            </p:nvSpPr>
            <p:spPr bwMode="auto">
              <a:xfrm flipV="1">
                <a:off x="6741" y="13504"/>
                <a:ext cx="0" cy="90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3561" name="Line 9"/>
              <p:cNvSpPr>
                <a:spLocks noChangeShapeType="1"/>
              </p:cNvSpPr>
              <p:nvPr/>
            </p:nvSpPr>
            <p:spPr bwMode="auto">
              <a:xfrm>
                <a:off x="6741" y="13504"/>
                <a:ext cx="126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3560" name="Line 8"/>
              <p:cNvSpPr>
                <a:spLocks noChangeShapeType="1"/>
              </p:cNvSpPr>
              <p:nvPr/>
            </p:nvSpPr>
            <p:spPr bwMode="auto">
              <a:xfrm>
                <a:off x="2421" y="16204"/>
                <a:ext cx="144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3559" name="Line 7"/>
              <p:cNvSpPr>
                <a:spLocks noChangeShapeType="1"/>
              </p:cNvSpPr>
              <p:nvPr/>
            </p:nvSpPr>
            <p:spPr bwMode="auto">
              <a:xfrm flipV="1">
                <a:off x="3861" y="15304"/>
                <a:ext cx="0" cy="90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3558" name="Line 6"/>
              <p:cNvSpPr>
                <a:spLocks noChangeShapeType="1"/>
              </p:cNvSpPr>
              <p:nvPr/>
            </p:nvSpPr>
            <p:spPr bwMode="auto">
              <a:xfrm>
                <a:off x="3861" y="15304"/>
                <a:ext cx="126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23556" name="Text Box 4"/>
            <p:cNvSpPr txBox="1">
              <a:spLocks noChangeArrowheads="1"/>
            </p:cNvSpPr>
            <p:nvPr/>
          </p:nvSpPr>
          <p:spPr bwMode="auto">
            <a:xfrm>
              <a:off x="2601" y="4144"/>
              <a:ext cx="2520" cy="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Миссия</a:t>
              </a:r>
              <a:endPara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(настоящее время)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3555" name="Text Box 3"/>
            <p:cNvSpPr txBox="1">
              <a:spLocks noChangeArrowheads="1"/>
            </p:cNvSpPr>
            <p:nvPr/>
          </p:nvSpPr>
          <p:spPr bwMode="auto">
            <a:xfrm>
              <a:off x="7281" y="1444"/>
              <a:ext cx="2700" cy="10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Видение, образ будущего  </a:t>
              </a:r>
              <a:endParaRPr kumimoji="0" lang="ru-RU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(будущее время)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3554" name="WordArt 2"/>
            <p:cNvSpPr>
              <a:spLocks noChangeArrowheads="1" noChangeShapeType="1" noTextEdit="1"/>
            </p:cNvSpPr>
            <p:nvPr/>
          </p:nvSpPr>
          <p:spPr bwMode="auto">
            <a:xfrm rot="-1819504">
              <a:off x="2866" y="2075"/>
              <a:ext cx="3335" cy="44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47065"/>
                </a:avLst>
              </a:prstTxWarp>
            </a:bodyPr>
            <a:lstStyle/>
            <a:p>
              <a:pPr algn="ctr" rtl="0"/>
              <a:r>
                <a:rPr lang="ru-RU" sz="3600" kern="10" spc="0" smtClean="0">
                  <a:ln w="9525">
                    <a:noFill/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Times New Roman"/>
                  <a:cs typeface="Times New Roman"/>
                </a:rPr>
                <a:t>Стратегия</a:t>
              </a:r>
            </a:p>
            <a:p>
              <a:pPr algn="ctr" rtl="0"/>
              <a:r>
                <a:rPr lang="ru-RU" sz="3600" kern="10" spc="0" smtClean="0">
                  <a:ln w="9525">
                    <a:noFill/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Times New Roman"/>
                  <a:cs typeface="Times New Roman"/>
                </a:rPr>
                <a:t>Путь, способ достижения </a:t>
              </a:r>
              <a:endParaRPr lang="ru-RU" sz="3600" kern="10" spc="0">
                <a:ln w="9525">
                  <a:noFill/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Times New Roman"/>
                <a:cs typeface="Times New Roman"/>
              </a:endParaRPr>
            </a:p>
          </p:txBody>
        </p:sp>
      </p:grpSp>
      <p:sp>
        <p:nvSpPr>
          <p:cNvPr id="23570" name="Rectangle 18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400" b="1" dirty="0" smtClean="0">
                <a:solidFill>
                  <a:schemeClr val="accent3">
                    <a:lumMod val="50000"/>
                  </a:schemeClr>
                </a:solidFill>
              </a:rPr>
              <a:t>идеальные </a:t>
            </a:r>
            <a:r>
              <a:rPr lang="ru-RU" sz="4400" b="1" dirty="0" smtClean="0">
                <a:solidFill>
                  <a:schemeClr val="accent3">
                    <a:lumMod val="50000"/>
                  </a:schemeClr>
                </a:solidFill>
              </a:rPr>
              <a:t>ориентиры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sz="5400" b="1" dirty="0" smtClean="0">
                <a:solidFill>
                  <a:schemeClr val="accent3">
                    <a:lumMod val="50000"/>
                  </a:schemeClr>
                </a:solidFill>
              </a:rPr>
              <a:t>О</a:t>
            </a:r>
            <a:r>
              <a:rPr lang="ru-RU" sz="5400" b="1" dirty="0" smtClean="0">
                <a:solidFill>
                  <a:schemeClr val="accent3">
                    <a:lumMod val="50000"/>
                  </a:schemeClr>
                </a:solidFill>
              </a:rPr>
              <a:t>браз будущего;</a:t>
            </a:r>
          </a:p>
          <a:p>
            <a:r>
              <a:rPr lang="ru-RU" sz="5400" b="1" dirty="0" smtClean="0">
                <a:solidFill>
                  <a:schemeClr val="accent3">
                    <a:lumMod val="50000"/>
                  </a:schemeClr>
                </a:solidFill>
              </a:rPr>
              <a:t> Миссия;</a:t>
            </a:r>
          </a:p>
          <a:p>
            <a:r>
              <a:rPr lang="ru-RU" sz="5400" b="1" dirty="0" smtClean="0">
                <a:solidFill>
                  <a:schemeClr val="accent3">
                    <a:lumMod val="50000"/>
                  </a:schemeClr>
                </a:solidFill>
              </a:rPr>
              <a:t>Цели;</a:t>
            </a:r>
          </a:p>
          <a:p>
            <a:r>
              <a:rPr lang="ru-RU" sz="5400" b="1" dirty="0" smtClean="0">
                <a:solidFill>
                  <a:schemeClr val="accent3">
                    <a:lumMod val="50000"/>
                  </a:schemeClr>
                </a:solidFill>
              </a:rPr>
              <a:t> Задачи</a:t>
            </a:r>
            <a:r>
              <a:rPr lang="ru-RU" sz="5400" b="1" dirty="0" smtClean="0">
                <a:solidFill>
                  <a:schemeClr val="accent3">
                    <a:lumMod val="50000"/>
                  </a:schemeClr>
                </a:solidFill>
              </a:rPr>
              <a:t>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714356"/>
            <a:ext cx="7467600" cy="5759596"/>
          </a:xfrm>
        </p:spPr>
        <p:txBody>
          <a:bodyPr>
            <a:normAutofit fontScale="92500"/>
          </a:bodyPr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Образ будущего (видение).</a:t>
            </a:r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Стратегическое управление в силу своей сущности не дает, да и не может дать точной и детальной картины будущего. Однако «провоцирующий» к действию, притягательный Образ Будущего необходим – он задает направление движения. </a:t>
            </a:r>
          </a:p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Формируемое в стратегическом управлении будущее желаемое состояние организации — это не детальное описание ее внутреннего и внешнего положения, а, скорее, </a:t>
            </a:r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</a:rPr>
              <a:t>качественное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 пожелание к тому, в каком состоянии должна находиться организация в будущем, какую позицию занимать на рынке и в бизнесе, какую иметь организационную культуру, входить в какие деловые группы и т.п.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623</TotalTime>
  <Words>1828</Words>
  <Application>Microsoft Office PowerPoint</Application>
  <PresentationFormat>Экран (4:3)</PresentationFormat>
  <Paragraphs>222</Paragraphs>
  <Slides>48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48</vt:i4>
      </vt:variant>
    </vt:vector>
  </HeadingPairs>
  <TitlesOfParts>
    <vt:vector size="49" baseType="lpstr">
      <vt:lpstr>Эркер</vt:lpstr>
      <vt:lpstr>Компоненты стратегического управления </vt:lpstr>
      <vt:lpstr>Слайд 2</vt:lpstr>
      <vt:lpstr>Жизненный цикл организации</vt:lpstr>
      <vt:lpstr>Слайд 4</vt:lpstr>
      <vt:lpstr>Слайд 5</vt:lpstr>
      <vt:lpstr>Слайд 6</vt:lpstr>
      <vt:lpstr>Что такое стратегия?</vt:lpstr>
      <vt:lpstr>идеальные ориентиры:</vt:lpstr>
      <vt:lpstr>Слайд 9</vt:lpstr>
      <vt:lpstr>Слайд 10</vt:lpstr>
      <vt:lpstr>Слайд 11</vt:lpstr>
      <vt:lpstr>Характеристика  целей и задач </vt:lpstr>
      <vt:lpstr>Слайд 13</vt:lpstr>
      <vt:lpstr>Внутренняя среда</vt:lpstr>
      <vt:lpstr>Внешняя среда</vt:lpstr>
      <vt:lpstr>Слайд 16</vt:lpstr>
      <vt:lpstr>Слайд 17</vt:lpstr>
      <vt:lpstr>Слайд 18</vt:lpstr>
      <vt:lpstr>Слайд 19</vt:lpstr>
      <vt:lpstr>Направления сбора информации:   </vt:lpstr>
      <vt:lpstr>Результаты анализа фиксируются в матрице. </vt:lpstr>
      <vt:lpstr>Слайд 22</vt:lpstr>
      <vt:lpstr>Слайд 23</vt:lpstr>
      <vt:lpstr>Направления сбора информации: </vt:lpstr>
      <vt:lpstr>Слайд 25</vt:lpstr>
      <vt:lpstr>Слайд 26</vt:lpstr>
      <vt:lpstr>Слайд 27</vt:lpstr>
      <vt:lpstr>Слайд 28</vt:lpstr>
      <vt:lpstr>Слайд 29</vt:lpstr>
      <vt:lpstr>Стратегия___________________________</vt:lpstr>
      <vt:lpstr>Ранжированные стратегии </vt:lpstr>
      <vt:lpstr>     ЦЕЛЬ:________________________________ </vt:lpstr>
      <vt:lpstr>МЕРОПРИЯТИЯ:  1.____________________________________</vt:lpstr>
      <vt:lpstr>План действий в рамках мероприятия</vt:lpstr>
      <vt:lpstr>Шаги стратегического управления </vt:lpstr>
      <vt:lpstr>Слайд 36</vt:lpstr>
      <vt:lpstr>Слайд 37</vt:lpstr>
      <vt:lpstr>Слайд 38</vt:lpstr>
      <vt:lpstr>Слайд 39</vt:lpstr>
      <vt:lpstr>Экспертиза вариантов стратегии </vt:lpstr>
      <vt:lpstr>Слайд 41</vt:lpstr>
      <vt:lpstr>Слайд 42</vt:lpstr>
      <vt:lpstr>Слайд 43</vt:lpstr>
      <vt:lpstr>Слайд 44</vt:lpstr>
      <vt:lpstr>Где находятся документы стратегического управления? </vt:lpstr>
      <vt:lpstr>Слайд 46</vt:lpstr>
      <vt:lpstr>Слайд 47</vt:lpstr>
      <vt:lpstr>Слайд 48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Компоненты стратегического управления</dc:title>
  <dc:creator>user</dc:creator>
  <cp:lastModifiedBy>user</cp:lastModifiedBy>
  <cp:revision>47</cp:revision>
  <dcterms:created xsi:type="dcterms:W3CDTF">2011-02-27T19:19:17Z</dcterms:created>
  <dcterms:modified xsi:type="dcterms:W3CDTF">2011-03-13T16:34:29Z</dcterms:modified>
</cp:coreProperties>
</file>